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7" r:id="rId6"/>
    <p:sldId id="263" r:id="rId7"/>
    <p:sldId id="262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086252"/>
            <a:ext cx="4917711" cy="1894671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4">
                    <a:lumMod val="75000"/>
                  </a:schemeClr>
                </a:solidFill>
              </a:rPr>
              <a:t>Gender PERFORMATIVITY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545457"/>
            <a:ext cx="4775075" cy="133743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Dr. Tuhin Majumdar</a:t>
            </a:r>
          </a:p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in English</a:t>
            </a:r>
          </a:p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Khatra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Adivasi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Mahavidyalaya</a:t>
            </a:r>
            <a:endParaRPr lang="en-US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2019-2020</a:t>
            </a:r>
            <a:endParaRPr lang="en-US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086252"/>
            <a:ext cx="4917711" cy="1894671"/>
          </a:xfrm>
        </p:spPr>
        <p:txBody>
          <a:bodyPr>
            <a:normAutofit fontScale="90000"/>
          </a:bodyPr>
          <a:lstStyle/>
          <a:p>
            <a:r>
              <a:rPr lang="fr-FR" sz="4400" dirty="0" err="1"/>
              <a:t>Popular</a:t>
            </a:r>
            <a:r>
              <a:rPr lang="fr-FR" sz="4400" dirty="0"/>
              <a:t> </a:t>
            </a:r>
            <a:r>
              <a:rPr lang="fr-FR" sz="4400" dirty="0" err="1"/>
              <a:t>Literature</a:t>
            </a:r>
            <a:r>
              <a:rPr lang="fr-FR" sz="4400" dirty="0"/>
              <a:t> </a:t>
            </a:r>
            <a:br>
              <a:rPr lang="fr-FR" sz="4400" dirty="0"/>
            </a:br>
            <a:r>
              <a:rPr lang="fr-FR" sz="4400" dirty="0"/>
              <a:t>UG-ENG-601/C-13</a:t>
            </a:r>
            <a:br>
              <a:rPr lang="fr-FR" sz="4400" dirty="0"/>
            </a:br>
            <a:r>
              <a:rPr lang="fr-FR" sz="4400" dirty="0"/>
              <a:t>Sem 6</a:t>
            </a:r>
            <a:endParaRPr lang="en-US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4565" y="3873259"/>
            <a:ext cx="4934309" cy="974785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Background reading: Gender and Identity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A32F57-1CCB-4E97-B852-B8470584A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7165" y="-1"/>
            <a:ext cx="4864815" cy="340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10115-7D6E-46F4-A0D5-41E4EFE1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63984"/>
            <a:ext cx="10058400" cy="941033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Gender: Performative Construct</a:t>
            </a:r>
            <a:endParaRPr lang="en-IN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44ADF-3F3D-48E9-8D2D-05649828D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39" y="1118586"/>
            <a:ext cx="11221375" cy="5273336"/>
          </a:xfrm>
        </p:spPr>
        <p:txBody>
          <a:bodyPr>
            <a:normAutofit/>
          </a:bodyPr>
          <a:lstStyle/>
          <a:p>
            <a:pPr algn="just"/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US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US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Judith Butler in her essay 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"Performative Acts and Gender Constitution“ 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proposes that 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Gender is performative and not a radical choice, rather imposed upon the individual. 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It 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legitimizes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gender binary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. The body 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"becomes its gender through a series of acts which are renewed, revised, and consolidated through time"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	In her work </a:t>
            </a:r>
            <a:r>
              <a:rPr lang="en-US" sz="1900" b="1" i="1" dirty="0">
                <a:solidFill>
                  <a:schemeClr val="accent1">
                    <a:lumMod val="75000"/>
                  </a:schemeClr>
                </a:solidFill>
              </a:rPr>
              <a:t>Gender Trouble</a:t>
            </a:r>
            <a:r>
              <a:rPr lang="en-US" sz="1900" i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 Butler argues, borrowing from Foucault’s concept of 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‘regulative discourses’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en-US" sz="1900" i="1" dirty="0">
                <a:solidFill>
                  <a:schemeClr val="accent1">
                    <a:lumMod val="75000"/>
                  </a:schemeClr>
                </a:solidFill>
              </a:rPr>
              <a:t>Discipline and Punishment, 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that performances of gender 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result from ‘disciplinary regimes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’. Identity like homosexual or heterosexual is a site of regulation. </a:t>
            </a:r>
          </a:p>
          <a:p>
            <a:pPr marL="0" indent="0" algn="just">
              <a:buNone/>
            </a:pP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	She breaks the link between sex and gender making gender 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‘flexible and free-floating’, 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building the foundations of 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queer theory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IN" sz="19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7844EF-D964-4EC0-9D70-4DD395C42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2170" y="363984"/>
            <a:ext cx="2112885" cy="253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11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378875F-6D83-439C-8749-6595A6D2D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90617"/>
            <a:ext cx="10058400" cy="51490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Adrienne Rich: ‘Compulsory heterosexuality’</a:t>
            </a:r>
            <a:endParaRPr lang="en-IN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1F52EC4-1F47-408F-AC3E-5EFF7C223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924" y="989860"/>
            <a:ext cx="11310152" cy="5477523"/>
          </a:xfrm>
        </p:spPr>
        <p:txBody>
          <a:bodyPr>
            <a:normAutofit/>
          </a:bodyPr>
          <a:lstStyle/>
          <a:p>
            <a:r>
              <a:rPr lang="en-IN" sz="2100" dirty="0">
                <a:solidFill>
                  <a:schemeClr val="accent1">
                    <a:lumMod val="75000"/>
                  </a:schemeClr>
                </a:solidFill>
              </a:rPr>
              <a:t>During 1990’s, Section 377 said: “</a:t>
            </a:r>
            <a:r>
              <a:rPr lang="en-IN" sz="2100" i="1" dirty="0">
                <a:solidFill>
                  <a:schemeClr val="accent1">
                    <a:lumMod val="75000"/>
                  </a:schemeClr>
                </a:solidFill>
              </a:rPr>
              <a:t>Whoever voluntarily has carnal intercourse against the order of nature…shall be punishable with imprisonment for life or [up to] ten years and be liable to fine.”</a:t>
            </a:r>
          </a:p>
          <a:p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‘Compulsory heterosexuality’ is a tool of patriarchy in maintaining its hegemonic authority.</a:t>
            </a:r>
          </a:p>
          <a:p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Homophobia is a necessary corollary of the institution of heterosexual marriage</a:t>
            </a:r>
            <a:r>
              <a:rPr lang="en-IN" sz="21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Suppression of homosexuals as an ‘abnormal’/ ‘perverts’, is a product of the same system which oppress women. </a:t>
            </a:r>
          </a:p>
          <a:p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N" sz="2000" dirty="0"/>
          </a:p>
          <a:p>
            <a:endParaRPr lang="en-IN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9DFAAB-0777-417E-9FC2-E98327F38515}"/>
              </a:ext>
            </a:extLst>
          </p:cNvPr>
          <p:cNvSpPr/>
          <p:nvPr/>
        </p:nvSpPr>
        <p:spPr>
          <a:xfrm>
            <a:off x="541538" y="4065973"/>
            <a:ext cx="11070454" cy="228156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400" b="1" dirty="0"/>
              <a:t>Intolerance against LGBT alienates them from family, friendship or nationality which secure  social existence, marginalizing them as ‘imagined communities’ (</a:t>
            </a:r>
            <a:r>
              <a:rPr lang="en-US" sz="2400" b="1" i="1" dirty="0"/>
              <a:t>to derive from Benedict Anderson</a:t>
            </a:r>
            <a:r>
              <a:rPr lang="en-US" sz="2400" b="1" dirty="0"/>
              <a:t>). Attuned to Agamben’s idea of ‘homo </a:t>
            </a:r>
            <a:r>
              <a:rPr lang="en-US" sz="2400" b="1" dirty="0" err="1"/>
              <a:t>sacer</a:t>
            </a:r>
            <a:r>
              <a:rPr lang="en-US" sz="2400" b="1" dirty="0"/>
              <a:t>’, they become passive victims of Repressive &amp; Ideological State Apparatus</a:t>
            </a:r>
          </a:p>
        </p:txBody>
      </p:sp>
    </p:spTree>
    <p:extLst>
      <p:ext uri="{BB962C8B-B14F-4D97-AF65-F5344CB8AC3E}">
        <p14:creationId xmlns:p14="http://schemas.microsoft.com/office/powerpoint/2010/main" val="285389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F215D-DF4E-498C-B701-62A58990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6846" y="219456"/>
            <a:ext cx="10058400" cy="1371600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Conclusion</a:t>
            </a:r>
            <a:endParaRPr lang="en-IN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D8B1F-9D94-4F4E-8241-924BC0D4C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091" y="1571348"/>
            <a:ext cx="10999433" cy="4381396"/>
          </a:xfrm>
        </p:spPr>
        <p:txBody>
          <a:bodyPr/>
          <a:lstStyle/>
          <a:p>
            <a:pPr marL="0" indent="0" algn="just">
              <a:buNone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There is a need to challenge the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fuzzy boundaries of gender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, establishing the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fluidity and dynamic nature of gender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and thereby breaking gender stereotypes.</a:t>
            </a:r>
            <a:endParaRPr lang="en-IN" sz="22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IN" sz="2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637304-F65A-4CAF-B3B3-437ECC4D7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355" y="3177378"/>
            <a:ext cx="4385569" cy="178975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66575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92E9E5-79AF-4029-8FCA-9C327D54FD8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4A532A-EA0D-41F9-B458-AF9358EF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{E1DC721A-BE50-4FF5-9FAC-0F2CD96F27FA}tf56410444_win32</Template>
  <TotalTime>961</TotalTime>
  <Words>328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Avenir Next LT Pro</vt:lpstr>
      <vt:lpstr>Avenir Next LT Pro Light</vt:lpstr>
      <vt:lpstr>Garamond</vt:lpstr>
      <vt:lpstr>Times New Roman</vt:lpstr>
      <vt:lpstr>SavonVTI</vt:lpstr>
      <vt:lpstr>Gender PERFORMATIVITY</vt:lpstr>
      <vt:lpstr>Popular Literature  UG-ENG-601/C-13 Sem 6</vt:lpstr>
      <vt:lpstr>Gender: Performative Construct</vt:lpstr>
      <vt:lpstr>Adrienne Rich: ‘Compulsory heterosexuality’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PERFORMATIVITY IN MAHESH DATTANI’S PLAYS</dc:title>
  <dc:creator>Tuhin Majumdar</dc:creator>
  <cp:lastModifiedBy>ASIF</cp:lastModifiedBy>
  <cp:revision>79</cp:revision>
  <dcterms:created xsi:type="dcterms:W3CDTF">2020-08-01T03:01:38Z</dcterms:created>
  <dcterms:modified xsi:type="dcterms:W3CDTF">2023-01-18T03:26:09Z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